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60"/>
  </p:normalViewPr>
  <p:slideViewPr>
    <p:cSldViewPr>
      <p:cViewPr>
        <p:scale>
          <a:sx n="94" d="100"/>
          <a:sy n="94" d="100"/>
        </p:scale>
        <p:origin x="-217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022BC-4097-4461-AEB9-DD635CA4FA9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Cream, Butter, Yogurt, Cheese, and Ice Cream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Test Kitchen- How to Make Fresh Ricotta - Gourmet Magazin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7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cene7.samsclub.com/is/image/samsclub/0007342000036_A?$img_size_380x380$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419600"/>
            <a:ext cx="2133600" cy="2133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Half-and-half</a:t>
            </a:r>
          </a:p>
          <a:p>
            <a:pPr lvl="1"/>
            <a:r>
              <a:rPr lang="en-US" dirty="0" smtClean="0"/>
              <a:t>18% fat, used in coffee or other beverages</a:t>
            </a:r>
          </a:p>
          <a:p>
            <a:r>
              <a:rPr lang="en-US" dirty="0" smtClean="0"/>
              <a:t>Light, coffee or table cream</a:t>
            </a:r>
          </a:p>
          <a:p>
            <a:pPr lvl="1"/>
            <a:r>
              <a:rPr lang="en-US" dirty="0" smtClean="0"/>
              <a:t>18-30% fat, table cream and cooking</a:t>
            </a:r>
          </a:p>
          <a:p>
            <a:r>
              <a:rPr lang="en-US" dirty="0" smtClean="0"/>
              <a:t>Light whipping cream</a:t>
            </a:r>
          </a:p>
          <a:p>
            <a:pPr lvl="1"/>
            <a:r>
              <a:rPr lang="en-US" dirty="0" smtClean="0"/>
              <a:t>30-36% fat, used in desserts</a:t>
            </a:r>
          </a:p>
          <a:p>
            <a:r>
              <a:rPr lang="en-US" dirty="0" smtClean="0"/>
              <a:t>Heavy whipping cream</a:t>
            </a:r>
          </a:p>
          <a:p>
            <a:pPr lvl="1"/>
            <a:r>
              <a:rPr lang="en-US" dirty="0" smtClean="0"/>
              <a:t>36% fat, used in desserts</a:t>
            </a:r>
          </a:p>
          <a:p>
            <a:r>
              <a:rPr lang="en-US" dirty="0" smtClean="0"/>
              <a:t>Sour cream</a:t>
            </a:r>
          </a:p>
          <a:p>
            <a:pPr lvl="1"/>
            <a:r>
              <a:rPr lang="en-US" dirty="0" smtClean="0"/>
              <a:t>18% fat, tangy flavor-made by adding lactic acid bacteria</a:t>
            </a:r>
            <a:endParaRPr lang="en-US" dirty="0"/>
          </a:p>
        </p:txBody>
      </p:sp>
      <p:pic>
        <p:nvPicPr>
          <p:cNvPr id="1026" name="Picture 2" descr="http://t0.gstatic.com/images?q=tbn:ANd9GcQ56t1FlvSBQR7PCbqO7sbI1i80pZnhjA60teaOxg0ioDm8ynaG:i.walmartimages.com/i/p/00/02/80/00/72/0002800072364_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905000"/>
            <a:ext cx="2143125" cy="2143125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TOgPzfQD9HnAzW8exMXrDhRAMZg-nJnYZaxx1xtSUK1JFm8EI_OtWSPqlj:www.pickyourown.org/icecream/halfandhal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"/>
            <a:ext cx="1219200" cy="3612446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ANd9GcR2WlXHXeHyafHAOHnvo9ZCf_iMEH4TYTZGseVxTTX8MPjXto9a:https://lh5.googleusercontent.com/-XItF6EagJzk/TXE2ZGjHdII/AAAAAAAADtY/T4FqNRvCjjU/s1600/cinnamonrolls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038600"/>
            <a:ext cx="1990725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Heavy whipping cream whipped at high speed</a:t>
            </a:r>
          </a:p>
          <a:p>
            <a:r>
              <a:rPr lang="en-US" dirty="0" smtClean="0"/>
              <a:t>Churning separates fat from the liquid.</a:t>
            </a:r>
          </a:p>
          <a:p>
            <a:r>
              <a:rPr lang="en-US" dirty="0" smtClean="0"/>
              <a:t>80% milk fat</a:t>
            </a:r>
          </a:p>
          <a:p>
            <a:r>
              <a:rPr lang="en-US" dirty="0" smtClean="0"/>
              <a:t>Grade AA, Grade A, Grade B</a:t>
            </a:r>
          </a:p>
          <a:p>
            <a:r>
              <a:rPr lang="en-US" dirty="0" smtClean="0"/>
              <a:t>Salted or unsalted</a:t>
            </a:r>
          </a:p>
          <a:p>
            <a:r>
              <a:rPr lang="en-US" dirty="0" smtClean="0"/>
              <a:t>Whipped Butter</a:t>
            </a:r>
            <a:endParaRPr lang="en-US" dirty="0"/>
          </a:p>
        </p:txBody>
      </p:sp>
      <p:pic>
        <p:nvPicPr>
          <p:cNvPr id="15362" name="Picture 2" descr="http://stitchesndishes.com/wp-content/uploads/2013/06/2008_09_30-Bu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343400"/>
            <a:ext cx="3701560" cy="2138680"/>
          </a:xfrm>
          <a:prstGeom prst="rect">
            <a:avLst/>
          </a:prstGeom>
          <a:noFill/>
        </p:spPr>
      </p:pic>
      <p:pic>
        <p:nvPicPr>
          <p:cNvPr id="15364" name="Picture 4" descr="http://www.saturdayeveningpost.com/wp-content/uploads/satevepost/photo_2010_08_31_churning_bu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43000"/>
            <a:ext cx="2955123" cy="2133600"/>
          </a:xfrm>
          <a:prstGeom prst="rect">
            <a:avLst/>
          </a:prstGeom>
          <a:noFill/>
        </p:spPr>
      </p:pic>
      <p:pic>
        <p:nvPicPr>
          <p:cNvPr id="15370" name="Picture 10" descr="http://t1.gstatic.com/images?q=tbn:ANd9GcTYCUuyrpSoMO4M9eQ4I_VgK9wOQoNIr3Tm-OqLd5J6HYTnwjVU:upload.wikimedia.org/wikipedia/commons/7/7e/Churning_but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914400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 vs. Margarine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Raises Cholesterol</a:t>
            </a:r>
          </a:p>
          <a:p>
            <a:r>
              <a:rPr lang="en-US" dirty="0" smtClean="0"/>
              <a:t>High in SATURATED FAT</a:t>
            </a:r>
          </a:p>
          <a:p>
            <a:r>
              <a:rPr lang="en-US" dirty="0" smtClean="0"/>
              <a:t>Same amount of fat</a:t>
            </a:r>
          </a:p>
          <a:p>
            <a:r>
              <a:rPr lang="en-US" dirty="0" smtClean="0"/>
              <a:t>Natural, heavy whipping cream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Raises Cholesterol</a:t>
            </a:r>
          </a:p>
          <a:p>
            <a:r>
              <a:rPr lang="en-US" dirty="0" smtClean="0"/>
              <a:t>High in TRANS FAT</a:t>
            </a:r>
          </a:p>
          <a:p>
            <a:r>
              <a:rPr lang="en-US" dirty="0" smtClean="0"/>
              <a:t>Same amount of fat</a:t>
            </a:r>
          </a:p>
          <a:p>
            <a:r>
              <a:rPr lang="en-US" dirty="0" smtClean="0"/>
              <a:t>“vegetable shortening”, “hydrogenated”, “partially hydrogenated”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Yogurt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Adds special harmless bacteria to milk</a:t>
            </a:r>
          </a:p>
          <a:p>
            <a:pPr lvl="1"/>
            <a:r>
              <a:rPr lang="en-US" dirty="0" smtClean="0"/>
              <a:t>Results in thick, creamy product</a:t>
            </a:r>
          </a:p>
          <a:p>
            <a:r>
              <a:rPr lang="en-US" dirty="0" smtClean="0"/>
              <a:t>Bacteria helps keep a healthy digestion</a:t>
            </a:r>
          </a:p>
          <a:p>
            <a:r>
              <a:rPr lang="en-US" dirty="0" smtClean="0"/>
              <a:t>Contains more calcium</a:t>
            </a:r>
          </a:p>
          <a:p>
            <a:r>
              <a:rPr lang="en-US" dirty="0" smtClean="0"/>
              <a:t>Flavors contain added sugars (plain yogurt with fruit)</a:t>
            </a:r>
          </a:p>
        </p:txBody>
      </p:sp>
      <p:pic>
        <p:nvPicPr>
          <p:cNvPr id="16386" name="Picture 2" descr="http://t0.gstatic.com/images?q=tbn:ANd9GcRHri1x8Ykc2kK9rK9geI5Oj82lV8YAKyNvOtC7QySYySHXv8Re:www.thewanderingcow.com/wp-content/uploads/2011/11/yog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1"/>
            <a:ext cx="2285999" cy="2589354"/>
          </a:xfrm>
          <a:prstGeom prst="rect">
            <a:avLst/>
          </a:prstGeom>
          <a:noFill/>
        </p:spPr>
      </p:pic>
      <p:pic>
        <p:nvPicPr>
          <p:cNvPr id="16388" name="Picture 4" descr="http://t3.gstatic.com/images?q=tbn:ANd9GcT0fdL-NkbeR7VifEohEYa791wqFDlk5B5nckaHnKbh3TZQ32KM:img.21food.com/20110609/product/1305276571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72840"/>
            <a:ext cx="2257425" cy="2708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800599"/>
          </a:xfrm>
        </p:spPr>
        <p:txBody>
          <a:bodyPr>
            <a:normAutofit/>
          </a:bodyPr>
          <a:lstStyle/>
          <a:p>
            <a:r>
              <a:rPr lang="en-US" dirty="0" smtClean="0"/>
              <a:t>Made from cow, goats, sheep, buffalo</a:t>
            </a:r>
          </a:p>
          <a:p>
            <a:r>
              <a:rPr lang="en-US" dirty="0" smtClean="0"/>
              <a:t>Enzymes added to milk called rennin.</a:t>
            </a:r>
          </a:p>
          <a:p>
            <a:r>
              <a:rPr lang="en-US" u="sng" dirty="0" smtClean="0"/>
              <a:t>Fresh</a:t>
            </a:r>
            <a:r>
              <a:rPr lang="en-US" dirty="0" smtClean="0"/>
              <a:t>       			  vs.     		</a:t>
            </a:r>
            <a:r>
              <a:rPr lang="en-US" u="sng" dirty="0" smtClean="0"/>
              <a:t>Ripened</a:t>
            </a:r>
          </a:p>
          <a:p>
            <a:r>
              <a:rPr lang="en-US" dirty="0" smtClean="0"/>
              <a:t>Cottage cheese 					Cheddar</a:t>
            </a:r>
          </a:p>
          <a:p>
            <a:r>
              <a:rPr lang="en-US" dirty="0" smtClean="0"/>
              <a:t>Cream cheese  					Parmesan</a:t>
            </a:r>
          </a:p>
          <a:p>
            <a:r>
              <a:rPr lang="en-US" dirty="0" smtClean="0"/>
              <a:t>Ricotta					         Blue cheese</a:t>
            </a:r>
          </a:p>
          <a:p>
            <a:endParaRPr lang="en-US" dirty="0"/>
          </a:p>
          <a:p>
            <a:pPr lvl="5">
              <a:buNone/>
            </a:pPr>
            <a:r>
              <a:rPr lang="en-US" sz="3200" dirty="0" smtClean="0"/>
              <a:t>           Served best at		       room temperature</a:t>
            </a:r>
            <a:endParaRPr lang="en-US" sz="3200" dirty="0"/>
          </a:p>
        </p:txBody>
      </p:sp>
      <p:pic>
        <p:nvPicPr>
          <p:cNvPr id="19458" name="Picture 2" descr="http://t3.gstatic.com/images?q=tbn:ANd9GcQgyLzSrRPnIDuAX_CMQSWQ5Gx59E35JhwMc_oEgdql8faK4eiChg:upload.wikimedia.org/wikipedia/commons/d/dd/Montforte_Blue_Che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800600"/>
            <a:ext cx="2619375" cy="1743076"/>
          </a:xfrm>
          <a:prstGeom prst="rect">
            <a:avLst/>
          </a:prstGeom>
          <a:noFill/>
        </p:spPr>
      </p:pic>
      <p:pic>
        <p:nvPicPr>
          <p:cNvPr id="19460" name="Picture 4" descr="http://t3.gstatic.com/images?q=tbn:ANd9GcSeLPHJbRPIgs7MzS9WHUk1ueq3e780vWSCXLL8D24DJhZ45CK9:bermudaonion.files.wordpress.com/2008/07/curds-and-wh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7244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1.gstatic.com/images?q=tbn:ANd9GcR9oWtckluL_Khc1HCzQ6ZGseFiurJnrCv4qP1Vjp48JvRrC-lV:www.self.com/images/fooddiet/2009/03/grilled-cheese-please-foar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981200"/>
            <a:ext cx="3276600" cy="35181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Cooking with cheese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200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Overcooked cheese gets tough and rubbery</a:t>
            </a:r>
          </a:p>
          <a:p>
            <a:r>
              <a:rPr lang="en-US" dirty="0" smtClean="0"/>
              <a:t>If fat separates, food will have an unappetizing appearance and lack flavor</a:t>
            </a:r>
          </a:p>
          <a:p>
            <a:r>
              <a:rPr lang="en-US" dirty="0" smtClean="0"/>
              <a:t>Should be cooked until it melts.</a:t>
            </a:r>
          </a:p>
          <a:p>
            <a:pPr lvl="1"/>
            <a:r>
              <a:rPr lang="en-US" dirty="0" smtClean="0"/>
              <a:t>Precook other ingredients</a:t>
            </a:r>
          </a:p>
          <a:p>
            <a:pPr lvl="1"/>
            <a:r>
              <a:rPr lang="en-US" dirty="0" smtClean="0"/>
              <a:t>Bread crumbs or corn flakes?</a:t>
            </a:r>
          </a:p>
        </p:txBody>
      </p:sp>
      <p:pic>
        <p:nvPicPr>
          <p:cNvPr id="20484" name="Picture 4" descr="http://2.bp.blogspot.com/-8n1TTxuDuko/UU-WPx20N6I/AAAAAAAAH_Q/zI_0LncNAz0/s1600/Numero+28-5+cheese+pizza+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874895"/>
            <a:ext cx="2743200" cy="1830705"/>
          </a:xfrm>
          <a:prstGeom prst="rect">
            <a:avLst/>
          </a:prstGeom>
          <a:noFill/>
        </p:spPr>
      </p:pic>
      <p:pic>
        <p:nvPicPr>
          <p:cNvPr id="20486" name="Picture 6" descr="http://media-cdn.tripadvisor.com/media/photo-s/04/a4/01/1d/greasy-mac-and-chee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495800"/>
            <a:ext cx="2870630" cy="215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Cream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Ice Cream</a:t>
            </a:r>
          </a:p>
          <a:p>
            <a:pPr lvl="1"/>
            <a:r>
              <a:rPr lang="en-US" dirty="0" smtClean="0"/>
              <a:t>Cream, milk, sugar, flavors. 10% fat</a:t>
            </a:r>
          </a:p>
          <a:p>
            <a:r>
              <a:rPr lang="en-US" dirty="0" smtClean="0"/>
              <a:t>Frozen Yogurt</a:t>
            </a:r>
          </a:p>
          <a:p>
            <a:pPr lvl="1"/>
            <a:r>
              <a:rPr lang="en-US" dirty="0" smtClean="0"/>
              <a:t>Varies in fat depending on yogurt. Freezing destroys beneficial bacteria</a:t>
            </a:r>
          </a:p>
          <a:p>
            <a:r>
              <a:rPr lang="en-US" dirty="0" smtClean="0"/>
              <a:t>Sherbet</a:t>
            </a:r>
          </a:p>
          <a:p>
            <a:pPr lvl="1"/>
            <a:r>
              <a:rPr lang="en-US" dirty="0" smtClean="0"/>
              <a:t>Made from fruit or juice, sugar, water. Less fat but more sugar</a:t>
            </a:r>
          </a:p>
          <a:p>
            <a:r>
              <a:rPr lang="en-US" dirty="0" smtClean="0"/>
              <a:t>Sorbet</a:t>
            </a:r>
          </a:p>
          <a:p>
            <a:pPr lvl="1"/>
            <a:r>
              <a:rPr lang="en-US" dirty="0" smtClean="0"/>
              <a:t>Light dessert with sweetened fruit, juice and water NOT milk</a:t>
            </a:r>
          </a:p>
          <a:p>
            <a:r>
              <a:rPr lang="en-US" dirty="0" smtClean="0"/>
              <a:t>Custard</a:t>
            </a:r>
          </a:p>
          <a:p>
            <a:pPr lvl="1"/>
            <a:r>
              <a:rPr lang="en-US" dirty="0" smtClean="0"/>
              <a:t>Same as ice cream but with egg yolk, richer and creamier texture.</a:t>
            </a:r>
          </a:p>
        </p:txBody>
      </p:sp>
      <p:pic>
        <p:nvPicPr>
          <p:cNvPr id="18434" name="Picture 2" descr="http://t2.gstatic.com/images?q=tbn:ANd9GcQE9B71QTGrNTLpxKduv-NJtA_DQyUSjTqMysT-MB-HO09CCC1DwQ:www.coneyscustard.com/wp-content/uploads/2010/09/Coneys_Custard-vanilla-large-330x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953000"/>
            <a:ext cx="2514600" cy="1676400"/>
          </a:xfrm>
          <a:prstGeom prst="rect">
            <a:avLst/>
          </a:prstGeom>
          <a:noFill/>
        </p:spPr>
      </p:pic>
      <p:pic>
        <p:nvPicPr>
          <p:cNvPr id="18436" name="Picture 4" descr="http://t3.gstatic.com/images?q=tbn:ANd9GcT-PUoQfgM8H-DDaTB4UNwG8v54h7qpWyZ5hyU3sESNwKpBV10_:2.bp.blogspot.com/-T37MpcJi3OE/UBHgk0r6vrI/AAAAAAAAGgw/xzyO7y13bHk/s1600/CherryLimeadeSorb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2619375" cy="1743076"/>
          </a:xfrm>
          <a:prstGeom prst="rect">
            <a:avLst/>
          </a:prstGeom>
          <a:noFill/>
        </p:spPr>
      </p:pic>
      <p:pic>
        <p:nvPicPr>
          <p:cNvPr id="18438" name="Picture 6" descr="http://t1.gstatic.com/images?q=tbn:ANd9GcRzSHKdeeyD_lNvrxqRjpTCGU9R5O_hPSg7wxVSNoz_CV9RPwV6:gvshp.org/blog/wp-content/uploads/2013/08/ice-cream-co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2192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2.gstatic.com/images?q=tbn:ANd9GcRiaXqn7KZOybVDj0CIZlpQqYdd5Avdg-sNn_YFr02KYwU-loj2iA:i.telegraph.co.uk/multimedia/archive/02647/lefanu-dairy_264702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133600"/>
            <a:ext cx="5639444" cy="3514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Dairy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Highly perishable</a:t>
            </a:r>
          </a:p>
          <a:p>
            <a:r>
              <a:rPr lang="en-US" dirty="0" smtClean="0"/>
              <a:t>Keep them in original containers.</a:t>
            </a:r>
          </a:p>
          <a:p>
            <a:r>
              <a:rPr lang="en-US" dirty="0" smtClean="0"/>
              <a:t>Pick up off-flavors, tight containers</a:t>
            </a:r>
          </a:p>
          <a:p>
            <a:r>
              <a:rPr lang="en-US" dirty="0" smtClean="0"/>
              <a:t>Cheese can be frozen but changes texture</a:t>
            </a:r>
          </a:p>
          <a:p>
            <a:pPr lvl="1"/>
            <a:r>
              <a:rPr lang="en-US" dirty="0" smtClean="0"/>
              <a:t>crumbles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326</Words>
  <Application>Microsoft Office PowerPoint</Application>
  <PresentationFormat>On-screen Show (4:3)</PresentationFormat>
  <Paragraphs>66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Cream, Butter, Yogurt, Cheese, and Ice Cream</vt:lpstr>
      <vt:lpstr>Cream</vt:lpstr>
      <vt:lpstr>Butter</vt:lpstr>
      <vt:lpstr>Butter vs. Margarine</vt:lpstr>
      <vt:lpstr>Yogurt</vt:lpstr>
      <vt:lpstr>Cheese</vt:lpstr>
      <vt:lpstr>Cooking with cheese</vt:lpstr>
      <vt:lpstr>Ice Cream</vt:lpstr>
      <vt:lpstr>Storing Dairy Foods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Cream, Butter, Yogurt, Cheese, and Ice Cream</dc:title>
  <dc:creator>Jenn</dc:creator>
  <cp:lastModifiedBy>Shelley Mendenhall</cp:lastModifiedBy>
  <cp:revision>22</cp:revision>
  <dcterms:created xsi:type="dcterms:W3CDTF">2013-11-13T23:17:31Z</dcterms:created>
  <dcterms:modified xsi:type="dcterms:W3CDTF">2015-11-13T23:19:04Z</dcterms:modified>
</cp:coreProperties>
</file>